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Economica"/>
      <p:regular r:id="rId24"/>
      <p:bold r:id="rId25"/>
      <p:italic r:id="rId26"/>
      <p:boldItalic r:id="rId27"/>
    </p:embeddedFont>
    <p:embeddedFont>
      <p:font typeface="Average"/>
      <p:regular r:id="rId28"/>
    </p:embeddedFont>
    <p:embeddedFont>
      <p:font typeface="Fira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conomic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italic.fntdata"/><Relationship Id="rId25" Type="http://schemas.openxmlformats.org/officeDocument/2006/relationships/font" Target="fonts/Economica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Economic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-italic.fntdata"/><Relationship Id="rId30" Type="http://schemas.openxmlformats.org/officeDocument/2006/relationships/font" Target="fonts/Fira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Fira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onsim.github.com" TargetMode="External"/><Relationship Id="rId3" Type="http://schemas.openxmlformats.org/officeDocument/2006/relationships/hyperlink" Target="http://github.com/vonsim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f4f3f312b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f4f3f312b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Hi! I want to tell you about VonSim, an educational simulator for learning Assembly.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23802643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23802643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VonSim was originally developed by Facundo Quiroga, in Scala.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2023, Juan Seery rewrote the entire </a:t>
            </a:r>
            <a:r>
              <a:rPr lang="en"/>
              <a:t>application</a:t>
            </a:r>
            <a:r>
              <a:rPr lang="en"/>
              <a:t> in TypeScript using the React framework, improving maintainability and introducing many quality of life features such as animations, code export and color themes. Juan is also the current </a:t>
            </a:r>
            <a:r>
              <a:rPr lang="en"/>
              <a:t>maintainer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out VonSim at </a:t>
            </a:r>
            <a:r>
              <a:rPr lang="en" u="sng">
                <a:solidFill>
                  <a:schemeClr val="hlink"/>
                </a:solidFill>
                <a:hlinkClick r:id="rId2"/>
              </a:rPr>
              <a:t>vonsim.github.com</a:t>
            </a:r>
            <a:r>
              <a:rPr lang="en"/>
              <a:t>. You can also </a:t>
            </a:r>
            <a:r>
              <a:rPr lang="en"/>
              <a:t>reach us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github.com/vonsim</a:t>
            </a:r>
            <a:r>
              <a:rPr lang="en"/>
              <a:t>. </a:t>
            </a:r>
            <a:r>
              <a:rPr lang="en">
                <a:solidFill>
                  <a:schemeClr val="dk1"/>
                </a:solidFill>
              </a:rPr>
              <a:t>Thank you for your interest in VonSim!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23802643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23802643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232b638d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232b638d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232b638d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232b638d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4a6e85c2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4a6e85c2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4a6e85c2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4a6e85c2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4a6e85c2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4a6e85c2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232b638d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232b638d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23802643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23802643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3232b638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13232b638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created VonSim for our courses that teach Assembly at the Universidad Nacional de La Plata, where we have more than a thousand students per year. Previously, we used a very old simulator called MSX88, and VonSim was born as a web application that provided a backwards compatible version of the instruction set. VonSim is now 8 years old, and has had a very positive impact in the learning experience.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232b638d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232b638d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is VonSim?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VonSim is a web application that features an integrated editor and simulator for a simplified x86 architecture.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 can write and run programs directly in VonSim, and visualize the CPU, Buses, Memory and I/O devices as instructions are executed.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has other cool features, such as an integrated example gallery, mobile layout, and easy sharing of code with a QR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VonSim is open-source and free to 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232b638d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232b638d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 features continuous compilation and detailed error messages that allow </a:t>
            </a:r>
            <a:r>
              <a:rPr lang="en">
                <a:solidFill>
                  <a:schemeClr val="dk1"/>
                </a:solidFill>
              </a:rPr>
              <a:t>quick feedback cycles and </a:t>
            </a:r>
            <a:r>
              <a:rPr lang="en"/>
              <a:t>promote student independence.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232b638d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232b638d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16-bit architecture </a:t>
            </a:r>
            <a:r>
              <a:rPr lang="en"/>
              <a:t>features</a:t>
            </a:r>
            <a:r>
              <a:rPr lang="en"/>
              <a:t> only 4 registers: AX, BX, CX and DX.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can be addressed as half-registers with alternative names: AH, AL, and so own, where H stands for High and L for 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includes typical state registers such as the Instruction and Stack Pointers, and a fixed-point Arithmetic Logic Unit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4c1f4d3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4c1f4d3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simplified assembly instruction set requires specifying the memory layout manually with the ORG instruction.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 instruction allows moving data between registers, or registers and memory. Indirect addressing can only be performed using the BX register. The </a:t>
            </a:r>
            <a:r>
              <a:rPr lang="en">
                <a:solidFill>
                  <a:schemeClr val="dk1"/>
                </a:solidFill>
              </a:rPr>
              <a:t>Arithmetic Logic Unit can only perform only logical operators and sums.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232b638d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232b638d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VonSim also features a rich set of Input/Output Devices such as a keyboard, </a:t>
            </a:r>
            <a:r>
              <a:rPr lang="en"/>
              <a:t>screen</a:t>
            </a:r>
            <a:r>
              <a:rPr lang="en"/>
              <a:t>, switches, leds and a printer. These can be </a:t>
            </a:r>
            <a:r>
              <a:rPr lang="en"/>
              <a:t>accessed</a:t>
            </a:r>
            <a:r>
              <a:rPr lang="en"/>
              <a:t> via different internal devices via either hardware interrupts with the Programmable Interrupt Controller or polling. Communication with the </a:t>
            </a:r>
            <a:r>
              <a:rPr lang="en"/>
              <a:t>devices</a:t>
            </a:r>
            <a:r>
              <a:rPr lang="en"/>
              <a:t> can be performed via the Programmable Input Output device </a:t>
            </a:r>
            <a:r>
              <a:rPr lang="en">
                <a:solidFill>
                  <a:schemeClr val="dk1"/>
                </a:solidFill>
              </a:rPr>
              <a:t>(PIO)</a:t>
            </a:r>
            <a:r>
              <a:rPr lang="en"/>
              <a:t> or the HANDSHAKE, which is specialized for the Centronics printer protocol.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4c1f4d36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4c1f4d36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VonSim has a </a:t>
            </a:r>
            <a:r>
              <a:rPr lang="en"/>
              <a:t>thorough</a:t>
            </a:r>
            <a:r>
              <a:rPr lang="en"/>
              <a:t> and easy to read documentation, both in english and spanish.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8d330b3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8d330b3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VonSim is used everyday by hundreds of students! Almost one-fourth of them use mobile devices.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>
                <a:solidFill>
                  <a:schemeClr val="lt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>
                <a:solidFill>
                  <a:schemeClr val="lt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>
                <a:solidFill>
                  <a:schemeClr val="lt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None/>
              <a:defRPr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None/>
              <a:defRPr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None/>
              <a:defRPr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None/>
              <a:defRPr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None/>
              <a:defRPr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None/>
              <a:defRPr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None/>
              <a:defRPr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None/>
              <a:defRPr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conomica"/>
              <a:buNone/>
              <a:defRPr sz="4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conomica"/>
              <a:buChar char="●"/>
              <a:defRPr sz="2400">
                <a:solidFill>
                  <a:schemeClr val="accent3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conomica"/>
              <a:buChar char="○"/>
              <a:defRPr sz="2400">
                <a:solidFill>
                  <a:schemeClr val="accent3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conomica"/>
              <a:buChar char="■"/>
              <a:defRPr sz="2400">
                <a:solidFill>
                  <a:schemeClr val="accent3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conomica"/>
              <a:buChar char="●"/>
              <a:defRPr sz="2400">
                <a:solidFill>
                  <a:schemeClr val="accent3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conomica"/>
              <a:buChar char="○"/>
              <a:defRPr sz="2400">
                <a:solidFill>
                  <a:schemeClr val="accent3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conomica"/>
              <a:buChar char="■"/>
              <a:defRPr sz="2400">
                <a:solidFill>
                  <a:schemeClr val="accent3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conomica"/>
              <a:buChar char="●"/>
              <a:defRPr sz="2400">
                <a:solidFill>
                  <a:schemeClr val="accent3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conomica"/>
              <a:buChar char="○"/>
              <a:defRPr sz="2400">
                <a:solidFill>
                  <a:schemeClr val="accent3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conomica"/>
              <a:buChar char="■"/>
              <a:defRPr sz="2400">
                <a:solidFill>
                  <a:schemeClr val="accent3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3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4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3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9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3">
            <a:alphaModFix/>
          </a:blip>
          <a:srcRect b="22916" l="0" r="0" t="0"/>
          <a:stretch/>
        </p:blipFill>
        <p:spPr>
          <a:xfrm>
            <a:off x="3927675" y="993726"/>
            <a:ext cx="4803126" cy="29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ctrTitle"/>
          </p:nvPr>
        </p:nvSpPr>
        <p:spPr>
          <a:xfrm>
            <a:off x="236944" y="530890"/>
            <a:ext cx="3319800" cy="2637000"/>
          </a:xfrm>
          <a:prstGeom prst="rect">
            <a:avLst/>
          </a:prstGeom>
        </p:spPr>
        <p:txBody>
          <a:bodyPr anchorCtr="0" anchor="b" bIns="92600" lIns="92600" spcFirstLastPara="1" rIns="92600" wrap="square" tIns="926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A6F784"/>
                </a:solidFill>
              </a:rPr>
              <a:t>VonSim</a:t>
            </a:r>
            <a:endParaRPr b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Educational Simulator for Assembly</a:t>
            </a:r>
            <a:endParaRPr sz="3600"/>
          </a:p>
        </p:txBody>
      </p:sp>
      <p:sp>
        <p:nvSpPr>
          <p:cNvPr id="39" name="Google Shape;3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>
            <p:ph type="ctrTitle"/>
          </p:nvPr>
        </p:nvSpPr>
        <p:spPr>
          <a:xfrm>
            <a:off x="6725705" y="4661703"/>
            <a:ext cx="24183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A6F784"/>
                </a:solidFill>
              </a:rPr>
              <a:t>https://vonsim.github.io/</a:t>
            </a:r>
            <a:endParaRPr sz="2000">
              <a:solidFill>
                <a:srgbClr val="A6F784"/>
              </a:solidFill>
            </a:endParaRPr>
          </a:p>
        </p:txBody>
      </p:sp>
      <p:pic>
        <p:nvPicPr>
          <p:cNvPr id="41" name="Google Shape;41;p8"/>
          <p:cNvPicPr preferRelativeResize="0"/>
          <p:nvPr/>
        </p:nvPicPr>
        <p:blipFill rotWithShape="1">
          <a:blip r:embed="rId4">
            <a:alphaModFix/>
          </a:blip>
          <a:srcRect b="2286" l="0" r="70241" t="0"/>
          <a:stretch/>
        </p:blipFill>
        <p:spPr>
          <a:xfrm>
            <a:off x="1620594" y="530895"/>
            <a:ext cx="464350" cy="5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802" y="4788292"/>
            <a:ext cx="268500" cy="2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VonSim 2 Team</a:t>
            </a:r>
            <a:endParaRPr sz="4800"/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899" y="1419326"/>
            <a:ext cx="1500975" cy="15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5147175" y="4289980"/>
            <a:ext cx="382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https://github.com/vonsim/vonsim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98" y="4166453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title="jseery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851" y="1473950"/>
            <a:ext cx="2424175" cy="24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597188" y="3983525"/>
            <a:ext cx="382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Juan Seery</a:t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https://github.com/JuanM04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4865625" y="3060125"/>
            <a:ext cx="382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Facundo Quiroga</a:t>
            </a:r>
            <a:endParaRPr b="1"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https://github.com/facundoq</a:t>
            </a:r>
            <a:endParaRPr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1053925" y="11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Evaluación docente</a:t>
            </a: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00" y="51550"/>
            <a:ext cx="840700" cy="8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2" y="3103325"/>
            <a:ext cx="28860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0502" y="3108088"/>
            <a:ext cx="28956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0027" y="3108100"/>
            <a:ext cx="2589644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587125" y="2454088"/>
            <a:ext cx="207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Motivación general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3768728" y="2454985"/>
            <a:ext cx="207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Tiempo de práctica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6505600" y="2440630"/>
            <a:ext cx="24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Simulador recomendado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6213" y="814300"/>
            <a:ext cx="5112224" cy="16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/>
        </p:nvSpPr>
        <p:spPr>
          <a:xfrm>
            <a:off x="294075" y="1065950"/>
            <a:ext cx="3354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Encuesta inicial (n=4)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Uso mixto de ambos simuladores desde 2018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5085425" y="260200"/>
            <a:ext cx="387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Vonsim (vs MSX88)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3846225" y="1257525"/>
            <a:ext cx="1967100" cy="46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520" y="219723"/>
            <a:ext cx="6456850" cy="48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>
            <p:ph type="title"/>
          </p:nvPr>
        </p:nvSpPr>
        <p:spPr>
          <a:xfrm>
            <a:off x="921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MSX88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280600" y="777450"/>
            <a:ext cx="5937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1990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Console only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Windows/Wine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 editor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83100" y="2452950"/>
            <a:ext cx="2652300" cy="2609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28575" rotWithShape="0" algn="bl" dir="13500000" dist="571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&gt; asm88.exe foo.asm</a:t>
            </a:r>
            <a:endParaRPr b="1" sz="16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foo.O generado</a:t>
            </a:r>
            <a:endParaRPr sz="16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&gt; link88 foo.O</a:t>
            </a:r>
            <a:endParaRPr b="1" sz="16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foo.eje generado</a:t>
            </a:r>
            <a:endParaRPr sz="16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&gt; msx88</a:t>
            </a:r>
            <a:endParaRPr b="1" sz="16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(abre simulador)</a:t>
            </a:r>
            <a:endParaRPr sz="16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l foo</a:t>
            </a:r>
            <a:endParaRPr sz="16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(carga programa)</a:t>
            </a:r>
            <a:endParaRPr sz="16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g</a:t>
            </a:r>
            <a:endParaRPr sz="16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(comienza ejecución)</a:t>
            </a:r>
            <a:endParaRPr sz="16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" y="88000"/>
            <a:ext cx="689450" cy="6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400" y="478975"/>
            <a:ext cx="4344275" cy="32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-24200" y="970222"/>
            <a:ext cx="5015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Pedagogical Challenges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Confusing error messages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Long compile/test cycle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Practical difficulties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Does not work in mobile/tablet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Requires use of console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6052150" y="3419100"/>
            <a:ext cx="1445400" cy="142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28575" rotWithShape="0" algn="bl" dir="13500000" dist="571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&gt; asm88.exe foo.asm</a:t>
            </a:r>
            <a:endParaRPr b="1" sz="8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foo.O generado</a:t>
            </a:r>
            <a:endParaRPr sz="8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&gt; link88 foo.O</a:t>
            </a:r>
            <a:endParaRPr b="1" sz="8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foo.eje generado</a:t>
            </a:r>
            <a:endParaRPr sz="8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&gt; msx88</a:t>
            </a:r>
            <a:endParaRPr b="1" sz="8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(abre simulador)</a:t>
            </a:r>
            <a:endParaRPr sz="8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l foo</a:t>
            </a:r>
            <a:endParaRPr sz="8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(carga programa)</a:t>
            </a:r>
            <a:endParaRPr sz="8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g</a:t>
            </a:r>
            <a:endParaRPr sz="8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(comienza ejecución)</a:t>
            </a:r>
            <a:endParaRPr sz="8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921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MSX88</a:t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" y="88000"/>
            <a:ext cx="689450" cy="6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771100" y="-2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transfer animations</a:t>
            </a:r>
            <a:endParaRPr/>
          </a:p>
        </p:txBody>
      </p:sp>
      <p:grpSp>
        <p:nvGrpSpPr>
          <p:cNvPr id="191" name="Google Shape;191;p21"/>
          <p:cNvGrpSpPr/>
          <p:nvPr/>
        </p:nvGrpSpPr>
        <p:grpSpPr>
          <a:xfrm>
            <a:off x="164962" y="148453"/>
            <a:ext cx="494689" cy="494689"/>
            <a:chOff x="2110271" y="3446945"/>
            <a:chExt cx="357900" cy="357900"/>
          </a:xfrm>
        </p:grpSpPr>
        <p:pic>
          <p:nvPicPr>
            <p:cNvPr id="192" name="Google Shape;19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0271" y="3446945"/>
              <a:ext cx="357900" cy="35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17324" y="36766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4924" y="36004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8073" y="35242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" name="Google Shape;196;p21" title="f8.gif"/>
          <p:cNvPicPr preferRelativeResize="0"/>
          <p:nvPr/>
        </p:nvPicPr>
        <p:blipFill rotWithShape="1">
          <a:blip r:embed="rId5">
            <a:alphaModFix/>
          </a:blip>
          <a:srcRect b="42817" l="0" r="5651" t="0"/>
          <a:stretch/>
        </p:blipFill>
        <p:spPr>
          <a:xfrm>
            <a:off x="140915" y="1019305"/>
            <a:ext cx="8907226" cy="30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771100" y="-2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by instruction execution</a:t>
            </a:r>
            <a:endParaRPr/>
          </a:p>
        </p:txBody>
      </p:sp>
      <p:grpSp>
        <p:nvGrpSpPr>
          <p:cNvPr id="202" name="Google Shape;202;p22"/>
          <p:cNvGrpSpPr/>
          <p:nvPr/>
        </p:nvGrpSpPr>
        <p:grpSpPr>
          <a:xfrm>
            <a:off x="164962" y="148453"/>
            <a:ext cx="494689" cy="494689"/>
            <a:chOff x="2110271" y="3446945"/>
            <a:chExt cx="357900" cy="357900"/>
          </a:xfrm>
        </p:grpSpPr>
        <p:pic>
          <p:nvPicPr>
            <p:cNvPr id="203" name="Google Shape;20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0271" y="3446945"/>
              <a:ext cx="357900" cy="35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17324" y="36766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4924" y="36004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8073" y="35242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22" title="f8.gif"/>
          <p:cNvPicPr preferRelativeResize="0"/>
          <p:nvPr/>
        </p:nvPicPr>
        <p:blipFill rotWithShape="1">
          <a:blip r:embed="rId5">
            <a:alphaModFix/>
          </a:blip>
          <a:srcRect b="43496" l="0" r="3993" t="0"/>
          <a:stretch/>
        </p:blipFill>
        <p:spPr>
          <a:xfrm>
            <a:off x="240250" y="965605"/>
            <a:ext cx="8718725" cy="28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771100" y="-2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run without animations</a:t>
            </a: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164962" y="148453"/>
            <a:ext cx="494689" cy="494689"/>
            <a:chOff x="2110271" y="3446945"/>
            <a:chExt cx="357900" cy="357900"/>
          </a:xfrm>
        </p:grpSpPr>
        <p:pic>
          <p:nvPicPr>
            <p:cNvPr id="214" name="Google Shape;21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0271" y="3446945"/>
              <a:ext cx="357900" cy="35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17324" y="36766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4924" y="36004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8073" y="35242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" name="Google Shape;218;p23" title="f4.gif"/>
          <p:cNvPicPr preferRelativeResize="0"/>
          <p:nvPr/>
        </p:nvPicPr>
        <p:blipFill rotWithShape="1">
          <a:blip r:embed="rId5">
            <a:alphaModFix/>
          </a:blip>
          <a:srcRect b="23189" l="0" r="4397" t="0"/>
          <a:stretch/>
        </p:blipFill>
        <p:spPr>
          <a:xfrm>
            <a:off x="275095" y="900575"/>
            <a:ext cx="8731525" cy="39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1053925" y="11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VonSim 1 </a:t>
            </a:r>
            <a:r>
              <a:rPr lang="en"/>
              <a:t>Usage statistics</a:t>
            </a:r>
            <a:endParaRPr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00" y="61850"/>
            <a:ext cx="806550" cy="8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0230" y="2014098"/>
            <a:ext cx="2066200" cy="28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35" y="1846500"/>
            <a:ext cx="6621126" cy="3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176650" y="1310850"/>
            <a:ext cx="387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Visits per day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7379075" y="1460000"/>
            <a:ext cx="387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Devices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190300" y="863850"/>
            <a:ext cx="710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Via Google Analytics (2020/10 - 2021/04) 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783379" y="2999508"/>
            <a:ext cx="208800" cy="208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647179" y="3677608"/>
            <a:ext cx="208800" cy="208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211529" y="3799083"/>
            <a:ext cx="208800" cy="208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6095454" y="2693958"/>
            <a:ext cx="208800" cy="208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4176054" y="2362958"/>
            <a:ext cx="208800" cy="208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4091354" y="2648283"/>
            <a:ext cx="208800" cy="208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4405470" y="3698223"/>
            <a:ext cx="208800" cy="208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432879" y="2014108"/>
            <a:ext cx="208800" cy="208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727900" y="1841450"/>
            <a:ext cx="3873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Exams</a:t>
            </a:r>
            <a:endParaRPr sz="240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5020850" y="4758550"/>
            <a:ext cx="54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2022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363250" y="4758550"/>
            <a:ext cx="6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2021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3187375" y="4758550"/>
            <a:ext cx="54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Día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 rot="-5400000">
            <a:off x="6043727" y="2869750"/>
            <a:ext cx="12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Visitas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1053925" y="11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Tutoriales</a:t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808750" y="889275"/>
            <a:ext cx="710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Integrados en la aplicación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Ejercicios incluidos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 rot="-5400000">
            <a:off x="6043727" y="2869750"/>
            <a:ext cx="12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Visitas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00" y="113407"/>
            <a:ext cx="771025" cy="7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25" y="2033138"/>
            <a:ext cx="3550013" cy="297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100" y="2015850"/>
            <a:ext cx="3550024" cy="300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921300" y="11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3">
            <a:alphaModFix/>
          </a:blip>
          <a:srcRect b="0" l="0" r="67551" t="0"/>
          <a:stretch/>
        </p:blipFill>
        <p:spPr>
          <a:xfrm>
            <a:off x="2750775" y="1207438"/>
            <a:ext cx="5908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/>
        </p:nvSpPr>
        <p:spPr>
          <a:xfrm>
            <a:off x="344782" y="1334618"/>
            <a:ext cx="4006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Informatics School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Universidad Nacional de La Plata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Courses that teach Assembly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Computer Organization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Computer Architecture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~1500 students per year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Previously: </a:t>
            </a: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MSX88 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simulator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VonSim 1: 2017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VonSim 2: 2023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50" name="Google Shape;50;p9"/>
          <p:cNvGrpSpPr/>
          <p:nvPr/>
        </p:nvGrpSpPr>
        <p:grpSpPr>
          <a:xfrm>
            <a:off x="4467673" y="919575"/>
            <a:ext cx="4593251" cy="3444974"/>
            <a:chOff x="4323473" y="407775"/>
            <a:chExt cx="4593251" cy="3444974"/>
          </a:xfrm>
        </p:grpSpPr>
        <p:pic>
          <p:nvPicPr>
            <p:cNvPr id="51" name="Google Shape;51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23473" y="407775"/>
              <a:ext cx="4593251" cy="3444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52;p9"/>
            <p:cNvSpPr txBox="1"/>
            <p:nvPr/>
          </p:nvSpPr>
          <p:spPr>
            <a:xfrm>
              <a:off x="6110322" y="2438723"/>
              <a:ext cx="1411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rPr>
                <a:t>MSX88</a:t>
              </a:r>
              <a:endParaRPr/>
            </a:p>
          </p:txBody>
        </p:sp>
      </p:grpSp>
      <p:pic>
        <p:nvPicPr>
          <p:cNvPr id="53" name="Google Shape;5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50" y="64025"/>
            <a:ext cx="855549" cy="85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 title="unlp_transparente_blanc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1834" y="1207437"/>
            <a:ext cx="47725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/>
        </p:nvSpPr>
        <p:spPr>
          <a:xfrm>
            <a:off x="128200" y="777450"/>
            <a:ext cx="4137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Web App</a:t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IDE</a:t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Compile &amp; Ex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Debug</a:t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Simplified 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Architecture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Component </a:t>
            </a: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Visualization</a:t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■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I/O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Devices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Integrated Examples</a:t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Mobile/Tablet mode</a:t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524" y="918023"/>
            <a:ext cx="357900" cy="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900" y="3834563"/>
            <a:ext cx="357900" cy="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475" y="1539083"/>
            <a:ext cx="357900" cy="3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/>
        </p:nvSpPr>
        <p:spPr>
          <a:xfrm>
            <a:off x="5127406" y="1111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https://vonsim.github.io/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9725" y="868525"/>
            <a:ext cx="4924450" cy="38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7025" y="1233020"/>
            <a:ext cx="357900" cy="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5100" y="2671819"/>
            <a:ext cx="412650" cy="412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0"/>
          <p:cNvGrpSpPr/>
          <p:nvPr/>
        </p:nvGrpSpPr>
        <p:grpSpPr>
          <a:xfrm>
            <a:off x="1877046" y="1952417"/>
            <a:ext cx="357900" cy="357900"/>
            <a:chOff x="2110271" y="3446945"/>
            <a:chExt cx="357900" cy="357900"/>
          </a:xfrm>
        </p:grpSpPr>
        <p:pic>
          <p:nvPicPr>
            <p:cNvPr id="68" name="Google Shape;68;p1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10271" y="3446945"/>
              <a:ext cx="357900" cy="35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17324" y="36766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64924" y="36004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08073" y="3524247"/>
              <a:ext cx="87900" cy="8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45801" y="2259156"/>
            <a:ext cx="412650" cy="4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25226" y="3007000"/>
            <a:ext cx="357900" cy="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49576" y="3098950"/>
            <a:ext cx="412650" cy="4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74175" y="3392272"/>
            <a:ext cx="357900" cy="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2006" y="183363"/>
            <a:ext cx="1765389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771100" y="-2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</a:t>
            </a:r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0" y="-23850"/>
            <a:ext cx="763174" cy="7631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/>
          <p:nvPr/>
        </p:nvSpPr>
        <p:spPr>
          <a:xfrm>
            <a:off x="324250" y="1610850"/>
            <a:ext cx="3699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Syntax Coloring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Continuous compilation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Detailed error messages with visual feedback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300" y="1259200"/>
            <a:ext cx="4445924" cy="27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049" y="1914027"/>
            <a:ext cx="6209250" cy="30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type="title"/>
          </p:nvPr>
        </p:nvSpPr>
        <p:spPr>
          <a:xfrm>
            <a:off x="694900" y="5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CPU/Memory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75" y="872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222" y="849400"/>
            <a:ext cx="6822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8 half registers - 8 bits each: AL, AH, BL, BH, Cl, CH, DL, DH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Can be addressed as 4 16-bit registers: AX, BX, CX, DX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Low/high parts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Especial state registers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ALU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Memory: 16838 bytes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16 bit addresses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921300" y="11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8088 Assembly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355707" y="930395"/>
            <a:ext cx="4006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ORG &lt;ADDRESS&gt;</a:t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Explicit starting address for code/data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END </a:t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MOV dest, source</a:t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Data transfers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OP dest[, source]</a:t>
            </a: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OP = ADD | SUB | OR | AND | XOR | NEG | NOR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hlt </a:t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Stop execution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0" y="64025"/>
            <a:ext cx="855549" cy="8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4572007" y="623945"/>
            <a:ext cx="400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350" y="789675"/>
            <a:ext cx="3861175" cy="41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6032364" y="304800"/>
            <a:ext cx="196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Compute C = A + 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85300" y="-2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I/O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252850" y="1081431"/>
            <a:ext cx="3873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Keyboard &amp; Screen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PIC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→  Timer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→  F10 Button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→  HANDSHAKE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PIO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→  LEDs &amp; Switches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→  Printer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HANDSHAKE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○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→  Printer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675" y="114506"/>
            <a:ext cx="652146" cy="65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565" y="140825"/>
            <a:ext cx="751909" cy="7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850" y="114501"/>
            <a:ext cx="1887666" cy="198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8316" y="217763"/>
            <a:ext cx="2673285" cy="178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3200" y="2104375"/>
            <a:ext cx="4698401" cy="12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8">
            <a:alphaModFix/>
          </a:blip>
          <a:srcRect b="0" l="17218" r="0" t="0"/>
          <a:stretch/>
        </p:blipFill>
        <p:spPr>
          <a:xfrm>
            <a:off x="4293200" y="3553338"/>
            <a:ext cx="4698400" cy="140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VonSim 2 Docs</a:t>
            </a:r>
            <a:endParaRPr sz="4800"/>
          </a:p>
        </p:txBody>
      </p:sp>
      <p:sp>
        <p:nvSpPr>
          <p:cNvPr id="120" name="Google Shape;120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2660250" y="4528630"/>
            <a:ext cx="382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https://vonsim.github.io/en/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338" y="1006775"/>
            <a:ext cx="6823372" cy="334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1053925" y="11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VonSim 2 Usage statistics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00" y="61850"/>
            <a:ext cx="806550" cy="8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370575" y="1721075"/>
            <a:ext cx="387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Visits per day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5724450" y="2051975"/>
            <a:ext cx="387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Devices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190300" y="863850"/>
            <a:ext cx="710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Char char="●"/>
            </a:pPr>
            <a:r>
              <a:rPr lang="en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Via OneDollarStats (2025/03 - 2025/10) 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6095454" y="2693958"/>
            <a:ext cx="208800" cy="208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5020850" y="4758550"/>
            <a:ext cx="54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2022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363250" y="4758550"/>
            <a:ext cx="6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2021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3187375" y="4758550"/>
            <a:ext cx="54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Día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 rot="-5400000">
            <a:off x="6043727" y="2869750"/>
            <a:ext cx="12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Visitas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455" y="2606069"/>
            <a:ext cx="3093920" cy="14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00" y="2367775"/>
            <a:ext cx="5330155" cy="188793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5148229" y="2485158"/>
            <a:ext cx="208800" cy="208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 Economica Gib">
  <a:themeElements>
    <a:clrScheme name="Slate">
      <a:dk1>
        <a:srgbClr val="FFFFFF"/>
      </a:dk1>
      <a:lt1>
        <a:srgbClr val="1B272E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E9BD3A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